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6226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word, the loong 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widely by Chinese people and can be found everywhere in Chinese daily life.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 love,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Wendy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994" y="735829"/>
            <a:ext cx="1510350" cy="6672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3000">
                <a:latin typeface="Times New Roman"/>
                <a:ea typeface="宋体"/>
              </a:rPr>
              <a:t> is loved</a:t>
            </a:r>
            <a:endParaRPr lang="zh-CN" altLang="en-US" sz="30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3277467"/>
            <a:ext cx="11485848" cy="3247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句意：总之，龙被中国人广泛喜爱，并且在中国的日常生活中随处可见。句子主语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“the loong”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与动词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“love”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之间是被动关系，且描述的是现在的情况，因此用一般现在时的被动语态，结构为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“am/is/are done”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。主语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“the loong”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是单数名词，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be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动词应用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is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is loved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6788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698149"/>
            <a:ext cx="11488769" cy="141211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3000201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2944733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     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本文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主要介绍了中国龙的文化意义和象征意义。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868680" y="4699059"/>
            <a:ext cx="2954655" cy="818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3600" b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常州中考</a:t>
            </a:r>
            <a:r>
              <a:rPr lang="zh-CN" altLang="zh-CN" sz="3600" b="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新趋势题型-4字.eps" descr="id:214750040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574926" y="2251351"/>
            <a:ext cx="4896544" cy="589310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730038" y="2073622"/>
            <a:ext cx="1111666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en-US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语法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853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908720"/>
            <a:ext cx="11485848" cy="414773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下面短文，在空白处填入一个适当的单词或括号内单词的正确形式。</a:t>
            </a:r>
          </a:p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Millie,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asked me about the Chinese dragon—the loong. Now let me tell you something about it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641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775781"/>
            <a:ext cx="11485848" cy="1832938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known as the “home of the loong”. The loong is considered to be 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wise. It is 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part of China’s history and culture.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2084" y="1291882"/>
            <a:ext cx="1082349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000">
                <a:latin typeface="Times New Roman"/>
                <a:ea typeface="宋体"/>
              </a:rPr>
              <a:t>lucky</a:t>
            </a:r>
            <a:endParaRPr lang="zh-CN" altLang="en-US" sz="30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36508" y="1354627"/>
            <a:ext cx="377027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000">
                <a:latin typeface="Times New Roman"/>
                <a:ea typeface="宋体"/>
              </a:rPr>
              <a:t>a</a:t>
            </a:r>
            <a:endParaRPr lang="zh-CN" altLang="en-US" sz="30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492896"/>
            <a:ext cx="11485848" cy="1955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句意：龙被认为是幸运和智慧的象征。根据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“be”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和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“and wise”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可知，此处需要形容词作表语。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luck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的形容词形式是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lucky,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意为</a:t>
            </a:r>
            <a:r>
              <a:rPr lang="en-US" altLang="zh-CN" sz="3000" b="1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幸运的</a:t>
            </a:r>
            <a:r>
              <a:rPr lang="en-US" altLang="zh-CN" sz="3000" b="1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lucky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9998" y="4397235"/>
            <a:ext cx="11485848" cy="1955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句意：它是中国历史和文化的重要组成部分。根据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“big part”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可知，此处表示泛指一个部分。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big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的发音以辅音音素开头，应用不定冠词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修饰。故填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3968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7675"/>
            <a:ext cx="11485848" cy="2505301"/>
          </a:xfrm>
        </p:spPr>
        <p:txBody>
          <a:bodyPr/>
          <a:lstStyle/>
          <a:p>
            <a:pPr indent="715963" algn="dist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traditional Chinese culture, the loong has superpower. Ancient </a:t>
            </a:r>
            <a:r>
              <a:rPr lang="en-US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endParaRPr lang="en-US" altLang="zh-CN" sz="2800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</a:t>
            </a:r>
            <a:r>
              <a:rPr lang="en-US" altLang="zh-CN" sz="2800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8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controlled the weather, especially rain. So, if there was a drought</a:t>
            </a:r>
            <a:r>
              <a:rPr lang="zh-CN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干旱</a:t>
            </a:r>
            <a:r>
              <a:rPr lang="zh-CN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flood, people would </a:t>
            </a:r>
            <a:r>
              <a:rPr lang="en-US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</a:t>
            </a:r>
            <a:r>
              <a:rPr lang="zh-CN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祈祷</a:t>
            </a:r>
            <a:r>
              <a:rPr lang="zh-CN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8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800" u="sng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weather and live a peaceful life. 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590" y="1296931"/>
            <a:ext cx="1439818" cy="6288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>
                <a:latin typeface="Times New Roman"/>
                <a:ea typeface="宋体"/>
              </a:rPr>
              <a:t>believed</a:t>
            </a:r>
            <a:endParaRPr lang="zh-CN" altLang="en-US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2938" y="1899032"/>
            <a:ext cx="1292341" cy="6288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>
                <a:latin typeface="Times New Roman"/>
                <a:ea typeface="宋体"/>
              </a:rPr>
              <a:t>to have</a:t>
            </a:r>
            <a:endParaRPr lang="zh-CN" altLang="en-US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038146"/>
            <a:ext cx="11485848" cy="1831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句意：古人相信它控制着天气，尤其是雨水。根据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“Ancient people”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可知，句子描述的是过去发生的事情，因此时态为一般过去时，动词用过去式形式。故填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believed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774964"/>
            <a:ext cx="11485848" cy="1831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句意：所以，如果发生了干旱或洪水，人们会祈求龙带来更好的天气，过上平静的生活。根据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“pray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（</a:t>
            </a:r>
            <a:r>
              <a:rPr lang="zh-CN" altLang="zh-CN" sz="2800" b="1" smtClean="0">
                <a:solidFill>
                  <a:srgbClr val="FF0000"/>
                </a:solidFill>
                <a:ea typeface="楷体"/>
                <a:cs typeface="Times New Roman"/>
              </a:rPr>
              <a:t>祈祷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）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 to the loong”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可知，带来好天气是祈祷的目的，此处用动词不定式作目的状语。故填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to have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5589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6611"/>
            <a:ext cx="11485848" cy="216059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reason, there are lots of activities of praying related to loongs. Dragon-boat racing </a:t>
            </a:r>
            <a:r>
              <a:rPr lang="en-US" altLang="zh-CN" sz="3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</a:t>
            </a:r>
            <a:r>
              <a:rPr lang="zh-CN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dragon dance are the most common ones.</a:t>
            </a:r>
            <a:endParaRPr lang="zh-CN" altLang="zh-CN" sz="3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0387" y="859734"/>
            <a:ext cx="1266693" cy="719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3300">
                <a:latin typeface="Times New Roman"/>
                <a:ea typeface="宋体"/>
              </a:rPr>
              <a:t>For</a:t>
            </a:r>
            <a:r>
              <a:rPr lang="zh-CN" altLang="zh-CN" sz="3300">
                <a:latin typeface="Times New Roman"/>
                <a:ea typeface="宋体"/>
                <a:cs typeface="Times New Roman"/>
              </a:rPr>
              <a:t>　</a:t>
            </a:r>
            <a:endParaRPr lang="zh-CN" altLang="en-US" sz="33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6724" y="1547404"/>
            <a:ext cx="1292341" cy="803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3300">
                <a:latin typeface="Times New Roman"/>
                <a:ea typeface="宋体"/>
              </a:rPr>
              <a:t>and</a:t>
            </a:r>
            <a:r>
              <a:rPr lang="zh-CN" altLang="zh-CN" sz="3300">
                <a:latin typeface="Times New Roman"/>
                <a:ea typeface="宋体"/>
                <a:cs typeface="Times New Roman"/>
              </a:rPr>
              <a:t>　</a:t>
            </a:r>
            <a:endParaRPr lang="zh-CN" altLang="en-US" sz="33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862512"/>
            <a:ext cx="11485848" cy="1430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33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3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3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300" b="1" smtClean="0">
                <a:solidFill>
                  <a:srgbClr val="FF0000"/>
                </a:solidFill>
                <a:cs typeface="Times New Roman"/>
              </a:rPr>
              <a:t>句意：由于这个原因，有很多与龙有关的祈祷活动。此处表示原因，用介词</a:t>
            </a:r>
            <a:r>
              <a:rPr lang="en-US" altLang="zh-CN" sz="3300" b="1" smtClean="0">
                <a:solidFill>
                  <a:srgbClr val="FF0000"/>
                </a:solidFill>
                <a:cs typeface="Times New Roman"/>
              </a:rPr>
              <a:t>for</a:t>
            </a:r>
            <a:r>
              <a:rPr lang="zh-CN" altLang="zh-CN" sz="3300" b="1" smtClean="0">
                <a:solidFill>
                  <a:srgbClr val="FF0000"/>
                </a:solidFill>
                <a:cs typeface="Times New Roman"/>
              </a:rPr>
              <a:t>。句首首字母大写。故填</a:t>
            </a:r>
            <a:r>
              <a:rPr lang="en-US" altLang="zh-CN" sz="3300" b="1" smtClean="0">
                <a:solidFill>
                  <a:srgbClr val="FF0000"/>
                </a:solidFill>
                <a:cs typeface="Times New Roman"/>
              </a:rPr>
              <a:t>For</a:t>
            </a:r>
            <a:r>
              <a:rPr lang="zh-CN" altLang="zh-CN" sz="33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3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9998" y="4239780"/>
            <a:ext cx="11485848" cy="2141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33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3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3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300" b="1" smtClean="0">
                <a:solidFill>
                  <a:srgbClr val="FF0000"/>
                </a:solidFill>
                <a:cs typeface="Times New Roman"/>
              </a:rPr>
              <a:t>句意：赛龙舟和舞龙是最常见的活动。根据</a:t>
            </a:r>
            <a:r>
              <a:rPr lang="en-US" altLang="zh-CN" sz="3300" b="1" smtClean="0">
                <a:solidFill>
                  <a:srgbClr val="FF0000"/>
                </a:solidFill>
                <a:cs typeface="Times New Roman"/>
              </a:rPr>
              <a:t>“Dragon-boat racing... the dragon dance”</a:t>
            </a:r>
            <a:r>
              <a:rPr lang="zh-CN" altLang="zh-CN" sz="3300" b="1" smtClean="0">
                <a:solidFill>
                  <a:srgbClr val="FF0000"/>
                </a:solidFill>
                <a:cs typeface="Times New Roman"/>
              </a:rPr>
              <a:t>可知，此处表示并列关系，用</a:t>
            </a:r>
            <a:r>
              <a:rPr lang="en-US" altLang="zh-CN" sz="3300" b="1" smtClean="0">
                <a:solidFill>
                  <a:srgbClr val="FF0000"/>
                </a:solidFill>
                <a:cs typeface="Times New Roman"/>
              </a:rPr>
              <a:t>and</a:t>
            </a:r>
            <a:r>
              <a:rPr lang="zh-CN" altLang="zh-CN" sz="3300" b="1" smtClean="0">
                <a:solidFill>
                  <a:srgbClr val="FF0000"/>
                </a:solidFill>
                <a:cs typeface="Times New Roman"/>
              </a:rPr>
              <a:t>连接。故填</a:t>
            </a:r>
            <a:r>
              <a:rPr lang="en-US" altLang="zh-CN" sz="3300" b="1" smtClean="0">
                <a:solidFill>
                  <a:srgbClr val="FF0000"/>
                </a:solidFill>
                <a:cs typeface="Times New Roman"/>
              </a:rPr>
              <a:t>and</a:t>
            </a:r>
            <a:r>
              <a:rPr lang="zh-CN" altLang="zh-CN" sz="33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3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1600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89550" y="1556792"/>
            <a:ext cx="3489432" cy="945254"/>
            <a:chOff x="285916" y="1988840"/>
            <a:chExt cx="3489432" cy="945254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916" y="1988840"/>
              <a:ext cx="2376264" cy="945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2798" y="2564904"/>
              <a:ext cx="1352550" cy="369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65942"/>
            <a:ext cx="11485848" cy="1649169"/>
          </a:xfrm>
        </p:spPr>
        <p:txBody>
          <a:bodyPr/>
          <a:lstStyle/>
          <a:p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  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本题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考查动词不定式的用法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常考的是动词不定式作宾语、作宾语补足语和目的状语。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809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68483"/>
            <a:ext cx="11485848" cy="1892826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loong is </a:t>
            </a:r>
            <a:r>
              <a:rPr lang="en-US" altLang="zh-CN" sz="3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 one of the 12 animal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signs. It is the 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en-US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</a:t>
            </a:r>
            <a:r>
              <a:rPr lang="en-US" altLang="zh-CN" sz="3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sign. People born in the Year of the Loong are thought to be natural </a:t>
            </a:r>
            <a:r>
              <a:rPr lang="en-US" altLang="zh-CN" sz="3000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</a:t>
            </a:r>
            <a:r>
              <a:rPr lang="en-US" altLang="zh-CN" sz="30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3000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u="sng" spc="-10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0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zh-CN" altLang="zh-CN" sz="3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3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 of energy and creativity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11357" y="672730"/>
            <a:ext cx="889988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000">
                <a:latin typeface="Times New Roman"/>
                <a:ea typeface="宋体"/>
              </a:rPr>
              <a:t>fifth</a:t>
            </a:r>
            <a:endParaRPr lang="zh-CN" altLang="en-US" sz="30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9216" y="1827026"/>
            <a:ext cx="136127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000">
                <a:latin typeface="Times New Roman"/>
                <a:ea typeface="宋体"/>
              </a:rPr>
              <a:t>leaders</a:t>
            </a:r>
            <a:endParaRPr lang="zh-CN" altLang="en-US" sz="30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483310"/>
            <a:ext cx="11485848" cy="1228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句意：它是第五个生肖。此处表示顺序，用序数词。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five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的序数词形式是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fifth,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意为</a:t>
            </a:r>
            <a:r>
              <a:rPr lang="en-US" altLang="zh-CN" sz="3000" b="1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第五</a:t>
            </a:r>
            <a:r>
              <a:rPr lang="en-US" altLang="zh-CN" sz="3000" b="1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fifth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9998" y="3642395"/>
            <a:ext cx="11485848" cy="2428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句意：在龙年出生的人被认为是天生的领导者，充满活力和创造力。根据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“natural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（</a:t>
            </a:r>
            <a:r>
              <a:rPr lang="zh-CN" altLang="zh-CN" sz="3000" b="1" smtClean="0">
                <a:solidFill>
                  <a:srgbClr val="FF0000"/>
                </a:solidFill>
                <a:ea typeface="楷体"/>
                <a:cs typeface="Times New Roman"/>
              </a:rPr>
              <a:t>自然的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）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是形容词可知，此处需要填一个名词。又根据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“are”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可知，此处填名词复数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lead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是动词，名词形式为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leader,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意为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/>
              </a:rPr>
              <a:t>“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领导者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leaders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56"/>
          <a:stretch/>
        </p:blipFill>
        <p:spPr bwMode="auto">
          <a:xfrm>
            <a:off x="1054646" y="6018659"/>
            <a:ext cx="648072" cy="387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>
            <a:off x="1920486" y="5955169"/>
            <a:ext cx="5923416" cy="6279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>
                <a:solidFill>
                  <a:srgbClr val="00B0F0"/>
                </a:solidFill>
                <a:latin typeface="+mn-lt"/>
                <a:ea typeface="楷体" pitchFamily="49" charset="-122"/>
                <a:cs typeface="Times New Roman"/>
              </a:rPr>
              <a:t>l</a:t>
            </a:r>
            <a:r>
              <a:rPr lang="en-US" altLang="zh-CN" sz="3000" smtClean="0">
                <a:solidFill>
                  <a:srgbClr val="00B0F0"/>
                </a:solidFill>
                <a:latin typeface="+mn-lt"/>
                <a:ea typeface="楷体" pitchFamily="49" charset="-122"/>
                <a:cs typeface="Times New Roman"/>
              </a:rPr>
              <a:t>ead sd to do sth</a:t>
            </a:r>
            <a:r>
              <a:rPr lang="zh-CN" altLang="en-US" sz="3000" smtClean="0">
                <a:solidFill>
                  <a:srgbClr val="00B0F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带领</a:t>
            </a:r>
            <a:r>
              <a:rPr lang="zh-CN" altLang="en-US" sz="3000">
                <a:solidFill>
                  <a:srgbClr val="00B0F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某</a:t>
            </a:r>
            <a:r>
              <a:rPr lang="zh-CN" altLang="en-US" sz="3000" smtClean="0">
                <a:solidFill>
                  <a:srgbClr val="00B0F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人做</a:t>
            </a:r>
            <a:r>
              <a:rPr lang="zh-CN" altLang="en-US" sz="3000">
                <a:solidFill>
                  <a:srgbClr val="00B0F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某</a:t>
            </a:r>
            <a:r>
              <a:rPr lang="zh-CN" altLang="en-US" sz="3000" smtClean="0">
                <a:solidFill>
                  <a:srgbClr val="00B0F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事</a:t>
            </a:r>
            <a:r>
              <a:rPr lang="zh-CN" altLang="zh-CN" sz="3000" smtClean="0">
                <a:solidFill>
                  <a:srgbClr val="00B0F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。</a:t>
            </a:r>
            <a:endParaRPr lang="zh-CN" altLang="en-US" sz="3000">
              <a:solidFill>
                <a:srgbClr val="00B0F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6132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parents hope that their children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successful and powerful in the future, just like a loong. This is shown in the saying “Wang zi cheng long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71299" y="900094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spc="-100">
                <a:latin typeface="Times New Roman"/>
                <a:ea typeface="宋体"/>
              </a:rPr>
              <a:t>will be</a:t>
            </a:r>
            <a:endParaRPr lang="zh-CN" altLang="en-US" sz="3600" b="1" kern="100" spc="-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19941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句意：许多中国父母希望他们的孩子将来像龙一样成功和强大。此处表示将来的愿望，用一般将来时，结构为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“will do”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will be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794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735</Words>
  <Application>Microsoft Office PowerPoint</Application>
  <PresentationFormat>自定义</PresentationFormat>
  <Paragraphs>40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2025-09-13T09:00:35Z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